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71" r:id="rId4"/>
    <p:sldId id="274" r:id="rId5"/>
    <p:sldId id="275" r:id="rId6"/>
    <p:sldId id="280" r:id="rId7"/>
    <p:sldId id="281" r:id="rId8"/>
    <p:sldId id="282" r:id="rId9"/>
    <p:sldId id="283" r:id="rId10"/>
    <p:sldId id="270" r:id="rId11"/>
    <p:sldId id="265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4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98D9D8-4AE9-432D-850E-DC23783364D6}" type="datetimeFigureOut">
              <a:rPr lang="en-US" smtClean="0"/>
              <a:t>9/9/2011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B61383-3772-4735-A3D7-D1442FF0618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B61383-3772-4735-A3D7-D1442FF0618A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493A-BD45-4E75-B090-94E371D10EB7}" type="datetimeFigureOut">
              <a:rPr lang="en-US" smtClean="0"/>
              <a:pPr/>
              <a:t>9/9/2011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3178E841-ED94-4CE4-97FC-E2F1478455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493A-BD45-4E75-B090-94E371D10EB7}" type="datetimeFigureOut">
              <a:rPr lang="en-US" smtClean="0"/>
              <a:pPr/>
              <a:t>9/9/2011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8E841-ED94-4CE4-97FC-E2F1478455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493A-BD45-4E75-B090-94E371D10EB7}" type="datetimeFigureOut">
              <a:rPr lang="en-US" smtClean="0"/>
              <a:pPr/>
              <a:t>9/9/2011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8E841-ED94-4CE4-97FC-E2F1478455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493A-BD45-4E75-B090-94E371D10EB7}" type="datetimeFigureOut">
              <a:rPr lang="en-US" smtClean="0"/>
              <a:pPr/>
              <a:t>9/9/2011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8E841-ED94-4CE4-97FC-E2F1478455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493A-BD45-4E75-B090-94E371D10EB7}" type="datetimeFigureOut">
              <a:rPr lang="en-US" smtClean="0"/>
              <a:pPr/>
              <a:t>9/9/2011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178E841-ED94-4CE4-97FC-E2F1478455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493A-BD45-4E75-B090-94E371D10EB7}" type="datetimeFigureOut">
              <a:rPr lang="en-US" smtClean="0"/>
              <a:pPr/>
              <a:t>9/9/2011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8E841-ED94-4CE4-97FC-E2F1478455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493A-BD45-4E75-B090-94E371D10EB7}" type="datetimeFigureOut">
              <a:rPr lang="en-US" smtClean="0"/>
              <a:pPr/>
              <a:t>9/9/2011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8E841-ED94-4CE4-97FC-E2F1478455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493A-BD45-4E75-B090-94E371D10EB7}" type="datetimeFigureOut">
              <a:rPr lang="en-US" smtClean="0"/>
              <a:pPr/>
              <a:t>9/9/2011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8E841-ED94-4CE4-97FC-E2F1478455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493A-BD45-4E75-B090-94E371D10EB7}" type="datetimeFigureOut">
              <a:rPr lang="en-US" smtClean="0"/>
              <a:pPr/>
              <a:t>9/9/2011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8E841-ED94-4CE4-97FC-E2F1478455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493A-BD45-4E75-B090-94E371D10EB7}" type="datetimeFigureOut">
              <a:rPr lang="en-US" smtClean="0"/>
              <a:pPr/>
              <a:t>9/9/2011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8E841-ED94-4CE4-97FC-E2F1478455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493A-BD45-4E75-B090-94E371D10EB7}" type="datetimeFigureOut">
              <a:rPr lang="en-US" smtClean="0"/>
              <a:pPr/>
              <a:t>9/9/2011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178E841-ED94-4CE4-97FC-E2F1478455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B9493A-BD45-4E75-B090-94E371D10EB7}" type="datetimeFigureOut">
              <a:rPr lang="en-US" smtClean="0"/>
              <a:pPr/>
              <a:t>9/9/2011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3178E841-ED94-4CE4-97FC-E2F1478455A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2.bin"/><Relationship Id="rId5" Type="http://schemas.openxmlformats.org/officeDocument/2006/relationships/oleObject" Target="../embeddings/oleObject11.bin"/><Relationship Id="rId4" Type="http://schemas.openxmlformats.org/officeDocument/2006/relationships/oleObject" Target="../embeddings/oleObject10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6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7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Lesson </a:t>
            </a:r>
            <a:r>
              <a:rPr lang="en-US" dirty="0" smtClean="0"/>
              <a:t>9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2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Guided 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5. -12 ÷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6.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7.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8. -6 ∙   </a:t>
            </a:r>
            <a:r>
              <a:rPr lang="en-US" dirty="0" smtClean="0"/>
              <a:t> </a:t>
            </a:r>
            <a:endParaRPr lang="en-US" dirty="0" smtClean="0"/>
          </a:p>
        </p:txBody>
      </p:sp>
      <p:graphicFrame>
        <p:nvGraphicFramePr>
          <p:cNvPr id="4100" name="Object 4"/>
          <p:cNvGraphicFramePr>
            <a:graphicFrameLocks noChangeAspect="1"/>
          </p:cNvGraphicFramePr>
          <p:nvPr/>
        </p:nvGraphicFramePr>
        <p:xfrm>
          <a:off x="2057400" y="1295400"/>
          <a:ext cx="688258" cy="762000"/>
        </p:xfrm>
        <a:graphic>
          <a:graphicData uri="http://schemas.openxmlformats.org/presentationml/2006/ole">
            <p:oleObj spid="_x0000_s4100" name="Equation" r:id="rId3" imgW="355320" imgH="393480" progId="Equation.DSMT4">
              <p:embed/>
            </p:oleObj>
          </a:graphicData>
        </a:graphic>
      </p:graphicFrame>
      <p:graphicFrame>
        <p:nvGraphicFramePr>
          <p:cNvPr id="4101" name="Object 5"/>
          <p:cNvGraphicFramePr>
            <a:graphicFrameLocks noChangeAspect="1"/>
          </p:cNvGraphicFramePr>
          <p:nvPr/>
        </p:nvGraphicFramePr>
        <p:xfrm>
          <a:off x="1371599" y="2438400"/>
          <a:ext cx="556591" cy="1066800"/>
        </p:xfrm>
        <a:graphic>
          <a:graphicData uri="http://schemas.openxmlformats.org/presentationml/2006/ole">
            <p:oleObj spid="_x0000_s4101" name="Equation" r:id="rId4" imgW="304560" imgH="583920" progId="Equation.DSMT4">
              <p:embed/>
            </p:oleObj>
          </a:graphicData>
        </a:graphic>
      </p:graphicFrame>
      <p:graphicFrame>
        <p:nvGraphicFramePr>
          <p:cNvPr id="4102" name="Object 6"/>
          <p:cNvGraphicFramePr>
            <a:graphicFrameLocks noChangeAspect="1"/>
          </p:cNvGraphicFramePr>
          <p:nvPr/>
        </p:nvGraphicFramePr>
        <p:xfrm>
          <a:off x="1371601" y="3733800"/>
          <a:ext cx="589936" cy="762000"/>
        </p:xfrm>
        <a:graphic>
          <a:graphicData uri="http://schemas.openxmlformats.org/presentationml/2006/ole">
            <p:oleObj spid="_x0000_s4102" name="Equation" r:id="rId5" imgW="304560" imgH="393480" progId="Equation.DSMT4">
              <p:embed/>
            </p:oleObj>
          </a:graphicData>
        </a:graphic>
      </p:graphicFrame>
      <p:graphicFrame>
        <p:nvGraphicFramePr>
          <p:cNvPr id="4103" name="Object 7"/>
          <p:cNvGraphicFramePr>
            <a:graphicFrameLocks noChangeAspect="1"/>
          </p:cNvGraphicFramePr>
          <p:nvPr/>
        </p:nvGraphicFramePr>
        <p:xfrm>
          <a:off x="1752600" y="4648200"/>
          <a:ext cx="304800" cy="787400"/>
        </p:xfrm>
        <a:graphic>
          <a:graphicData uri="http://schemas.openxmlformats.org/presentationml/2006/ole">
            <p:oleObj spid="_x0000_s4103" name="Equation" r:id="rId6" imgW="152280" imgH="39348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/>
              <a:t>Homework</a:t>
            </a:r>
            <a:endParaRPr lang="en-US" sz="6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Char char="•"/>
            </a:pPr>
            <a:r>
              <a:rPr lang="en-US" sz="4800" b="1" dirty="0" smtClean="0"/>
              <a:t>Pg. </a:t>
            </a:r>
            <a:r>
              <a:rPr lang="en-US" sz="4800" b="1" dirty="0" smtClean="0"/>
              <a:t>85</a:t>
            </a:r>
            <a:r>
              <a:rPr lang="en-US" sz="4800" b="1" dirty="0" smtClean="0"/>
              <a:t>; </a:t>
            </a:r>
            <a:r>
              <a:rPr lang="en-US" sz="4800" b="1" dirty="0" smtClean="0"/>
              <a:t>1</a:t>
            </a:r>
            <a:r>
              <a:rPr lang="en-US" sz="4800" b="1" dirty="0" smtClean="0"/>
              <a:t>-33 (</a:t>
            </a:r>
            <a:r>
              <a:rPr lang="en-US" sz="4800" b="1" dirty="0" smtClean="0"/>
              <a:t>odd</a:t>
            </a:r>
            <a:r>
              <a:rPr lang="en-US" sz="4800" b="1" dirty="0" smtClean="0"/>
              <a:t>)</a:t>
            </a:r>
          </a:p>
          <a:p>
            <a:pPr>
              <a:buFont typeface="Arial" charset="0"/>
              <a:buChar char="•"/>
            </a:pPr>
            <a:endParaRPr lang="en-US" sz="4800" b="1" dirty="0" smtClean="0"/>
          </a:p>
          <a:p>
            <a:pPr>
              <a:buNone/>
            </a:pPr>
            <a:endParaRPr lang="en-US" sz="4800" b="1" dirty="0" smtClean="0"/>
          </a:p>
          <a:p>
            <a:pPr>
              <a:buNone/>
            </a:pPr>
            <a:endParaRPr lang="en-US" sz="4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Objectives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Divide real numbers and simplify expressions involving quotients.</a:t>
            </a:r>
            <a:endParaRPr lang="en-US" sz="4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Vocabulary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3600" dirty="0" smtClean="0"/>
              <a:t>Definition of Division:</a:t>
            </a:r>
          </a:p>
          <a:p>
            <a:pPr>
              <a:buNone/>
            </a:pPr>
            <a:r>
              <a:rPr lang="en-US" sz="3600" dirty="0" smtClean="0"/>
              <a:t>For every real number </a:t>
            </a:r>
            <a:r>
              <a:rPr lang="en-US" sz="3600" i="1" dirty="0" smtClean="0"/>
              <a:t>a</a:t>
            </a:r>
            <a:r>
              <a:rPr lang="en-US" sz="3600" dirty="0" smtClean="0"/>
              <a:t> and every </a:t>
            </a:r>
            <a:r>
              <a:rPr lang="en-US" sz="3600" i="1" dirty="0" smtClean="0"/>
              <a:t>nonzero</a:t>
            </a:r>
            <a:r>
              <a:rPr lang="en-US" sz="3600" dirty="0" smtClean="0"/>
              <a:t> real number </a:t>
            </a:r>
            <a:r>
              <a:rPr lang="en-US" sz="3600" i="1" dirty="0" smtClean="0"/>
              <a:t>b, </a:t>
            </a:r>
            <a:r>
              <a:rPr lang="en-US" sz="3600" dirty="0" smtClean="0"/>
              <a:t>the quotient </a:t>
            </a:r>
            <a:r>
              <a:rPr lang="en-US" sz="3600" i="1" dirty="0" smtClean="0"/>
              <a:t>a ÷ b</a:t>
            </a:r>
            <a:r>
              <a:rPr lang="en-US" sz="3600" dirty="0" smtClean="0"/>
              <a:t>, or</a:t>
            </a:r>
            <a:r>
              <a:rPr lang="en-US" sz="3600" i="1" dirty="0" smtClean="0"/>
              <a:t> a/b, </a:t>
            </a:r>
            <a:r>
              <a:rPr lang="en-US" sz="3600" dirty="0" smtClean="0"/>
              <a:t>is defined by:</a:t>
            </a:r>
          </a:p>
          <a:p>
            <a:pPr>
              <a:buNone/>
            </a:pPr>
            <a:endParaRPr lang="en-US" sz="3600" dirty="0" smtClean="0"/>
          </a:p>
          <a:p>
            <a:pPr>
              <a:buNone/>
            </a:pPr>
            <a:r>
              <a:rPr lang="en-US" sz="3600" i="1" dirty="0" smtClean="0"/>
              <a:t>a</a:t>
            </a:r>
            <a:r>
              <a:rPr lang="en-US" sz="3600" i="1" dirty="0" smtClean="0"/>
              <a:t> ÷ b = a ∙ 1/b</a:t>
            </a:r>
          </a:p>
          <a:p>
            <a:pPr>
              <a:buNone/>
            </a:pPr>
            <a:endParaRPr lang="en-US" sz="3600" i="1" dirty="0" smtClean="0"/>
          </a:p>
          <a:p>
            <a:pPr>
              <a:buNone/>
            </a:pPr>
            <a:r>
              <a:rPr lang="en-US" sz="3600" dirty="0" smtClean="0"/>
              <a:t>To divide by a nonzero number, multiply by its reciprocal.</a:t>
            </a:r>
            <a:endParaRPr lang="en-US" sz="3600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en-US" dirty="0" smtClean="0"/>
              <a:t>a.</a:t>
            </a:r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r>
              <a:rPr lang="en-US" dirty="0" smtClean="0"/>
              <a:t>b.</a:t>
            </a:r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r>
              <a:rPr lang="en-US" dirty="0" smtClean="0"/>
              <a:t>c.</a:t>
            </a:r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r>
              <a:rPr lang="en-US" dirty="0" smtClean="0"/>
              <a:t>d.   		 </a:t>
            </a:r>
            <a:endParaRPr lang="en-US" dirty="0" smtClean="0"/>
          </a:p>
        </p:txBody>
      </p:sp>
      <p:graphicFrame>
        <p:nvGraphicFramePr>
          <p:cNvPr id="6147" name="Object 3"/>
          <p:cNvGraphicFramePr>
            <a:graphicFrameLocks noChangeAspect="1"/>
          </p:cNvGraphicFramePr>
          <p:nvPr/>
        </p:nvGraphicFramePr>
        <p:xfrm>
          <a:off x="1371600" y="1447800"/>
          <a:ext cx="457200" cy="787400"/>
        </p:xfrm>
        <a:graphic>
          <a:graphicData uri="http://schemas.openxmlformats.org/presentationml/2006/ole">
            <p:oleObj spid="_x0000_s6147" name="Equation" r:id="rId3" imgW="228600" imgH="393480" progId="Equation.DSMT4">
              <p:embed/>
            </p:oleObj>
          </a:graphicData>
        </a:graphic>
      </p:graphicFrame>
      <p:graphicFrame>
        <p:nvGraphicFramePr>
          <p:cNvPr id="6148" name="Object 4"/>
          <p:cNvGraphicFramePr>
            <a:graphicFrameLocks noChangeAspect="1"/>
          </p:cNvGraphicFramePr>
          <p:nvPr/>
        </p:nvGraphicFramePr>
        <p:xfrm>
          <a:off x="1371599" y="2362199"/>
          <a:ext cx="457201" cy="787402"/>
        </p:xfrm>
        <a:graphic>
          <a:graphicData uri="http://schemas.openxmlformats.org/presentationml/2006/ole">
            <p:oleObj spid="_x0000_s6148" name="Equation" r:id="rId4" imgW="228600" imgH="393480" progId="Equation.DSMT4">
              <p:embed/>
            </p:oleObj>
          </a:graphicData>
        </a:graphic>
      </p:graphicFrame>
      <p:graphicFrame>
        <p:nvGraphicFramePr>
          <p:cNvPr id="6149" name="Object 5"/>
          <p:cNvGraphicFramePr>
            <a:graphicFrameLocks noChangeAspect="1"/>
          </p:cNvGraphicFramePr>
          <p:nvPr/>
        </p:nvGraphicFramePr>
        <p:xfrm>
          <a:off x="1371600" y="3276600"/>
          <a:ext cx="589936" cy="762000"/>
        </p:xfrm>
        <a:graphic>
          <a:graphicData uri="http://schemas.openxmlformats.org/presentationml/2006/ole">
            <p:oleObj spid="_x0000_s6149" name="Equation" r:id="rId5" imgW="304560" imgH="393480" progId="Equation.DSMT4">
              <p:embed/>
            </p:oleObj>
          </a:graphicData>
        </a:graphic>
      </p:graphicFrame>
      <p:graphicFrame>
        <p:nvGraphicFramePr>
          <p:cNvPr id="6150" name="Object 6"/>
          <p:cNvGraphicFramePr>
            <a:graphicFrameLocks noChangeAspect="1"/>
          </p:cNvGraphicFramePr>
          <p:nvPr/>
        </p:nvGraphicFramePr>
        <p:xfrm>
          <a:off x="1295400" y="4038600"/>
          <a:ext cx="648929" cy="838200"/>
        </p:xfrm>
        <a:graphic>
          <a:graphicData uri="http://schemas.openxmlformats.org/presentationml/2006/ole">
            <p:oleObj spid="_x0000_s6150" name="Equation" r:id="rId6" imgW="304560" imgH="39348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Rules for Division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If two numbers have the </a:t>
            </a:r>
            <a:r>
              <a:rPr lang="en-US" sz="3600" i="1" dirty="0" smtClean="0"/>
              <a:t>same</a:t>
            </a:r>
            <a:r>
              <a:rPr lang="en-US" sz="3600" dirty="0" smtClean="0"/>
              <a:t> sign, their quotient is </a:t>
            </a:r>
            <a:r>
              <a:rPr lang="en-US" sz="3600" i="1" dirty="0" smtClean="0"/>
              <a:t>positive</a:t>
            </a:r>
            <a:r>
              <a:rPr lang="en-US" sz="3600" dirty="0" smtClean="0"/>
              <a:t>.</a:t>
            </a:r>
          </a:p>
          <a:p>
            <a:pPr>
              <a:buNone/>
            </a:pPr>
            <a:endParaRPr lang="en-US" sz="3600" dirty="0" smtClean="0"/>
          </a:p>
          <a:p>
            <a:pPr>
              <a:buNone/>
            </a:pPr>
            <a:endParaRPr lang="en-US" sz="3600" dirty="0" smtClean="0"/>
          </a:p>
          <a:p>
            <a:pPr>
              <a:buNone/>
            </a:pPr>
            <a:r>
              <a:rPr lang="en-US" sz="3600" dirty="0" smtClean="0"/>
              <a:t>If two numbers have </a:t>
            </a:r>
            <a:r>
              <a:rPr lang="en-US" sz="3600" i="1" dirty="0" smtClean="0"/>
              <a:t>opposite</a:t>
            </a:r>
            <a:r>
              <a:rPr lang="en-US" sz="3600" dirty="0" smtClean="0"/>
              <a:t> signs, their quotient is </a:t>
            </a:r>
            <a:r>
              <a:rPr lang="en-US" sz="3600" i="1" dirty="0" smtClean="0"/>
              <a:t>negative</a:t>
            </a:r>
            <a:r>
              <a:rPr lang="en-US" sz="3600" dirty="0" smtClean="0"/>
              <a:t>.</a:t>
            </a:r>
            <a:endParaRPr lang="en-US" sz="3600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742950" indent="-742950">
              <a:buAutoNum type="alphaLcPeriod"/>
            </a:pPr>
            <a:r>
              <a:rPr lang="en-US" sz="3600" dirty="0" smtClean="0"/>
              <a:t>(-9) ÷</a:t>
            </a:r>
          </a:p>
          <a:p>
            <a:pPr marL="742950" indent="-742950">
              <a:buAutoNum type="alphaLcPeriod"/>
            </a:pPr>
            <a:endParaRPr lang="en-US" sz="3600" dirty="0" smtClean="0"/>
          </a:p>
          <a:p>
            <a:pPr marL="742950" indent="-742950">
              <a:buAutoNum type="alphaLcPeriod"/>
            </a:pPr>
            <a:endParaRPr lang="en-US" sz="3600" dirty="0" smtClean="0"/>
          </a:p>
          <a:p>
            <a:pPr marL="742950" indent="-742950">
              <a:buAutoNum type="alphaLcPeriod"/>
            </a:pPr>
            <a:endParaRPr lang="en-US" sz="3600" dirty="0" smtClean="0"/>
          </a:p>
          <a:p>
            <a:pPr marL="742950" indent="-742950">
              <a:buAutoNum type="alphaLcPeriod"/>
            </a:pPr>
            <a:endParaRPr lang="en-US" sz="3600" dirty="0" smtClean="0"/>
          </a:p>
          <a:p>
            <a:pPr marL="742950" indent="-742950">
              <a:buAutoNum type="alphaLcPeriod"/>
            </a:pPr>
            <a:endParaRPr lang="en-US" sz="3600" dirty="0" smtClean="0"/>
          </a:p>
          <a:p>
            <a:pPr marL="742950" indent="-742950">
              <a:buAutoNum type="alphaLcPeriod"/>
            </a:pPr>
            <a:endParaRPr lang="en-US" sz="3600" dirty="0" smtClean="0"/>
          </a:p>
          <a:p>
            <a:pPr marL="742950" indent="-742950">
              <a:buAutoNum type="alphaLcPeriod"/>
            </a:pPr>
            <a:endParaRPr lang="en-US" sz="3600" dirty="0" smtClean="0"/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2743200" y="1371600"/>
          <a:ext cx="892277" cy="838200"/>
        </p:xfrm>
        <a:graphic>
          <a:graphicData uri="http://schemas.openxmlformats.org/presentationml/2006/ole">
            <p:oleObj spid="_x0000_s7170" name="Equation" r:id="rId3" imgW="419040" imgH="393480" progId="Equation.DSMT4">
              <p:embed/>
            </p:oleObj>
          </a:graphicData>
        </a:graphic>
      </p:graphicFrame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1676400" y="3428999"/>
          <a:ext cx="762000" cy="1669143"/>
        </p:xfrm>
        <a:graphic>
          <a:graphicData uri="http://schemas.openxmlformats.org/presentationml/2006/ole">
            <p:oleObj spid="_x0000_s7171" name="Equation" r:id="rId4" imgW="266400" imgH="58392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990600" y="1905000"/>
          <a:ext cx="766916" cy="990600"/>
        </p:xfrm>
        <a:graphic>
          <a:graphicData uri="http://schemas.openxmlformats.org/presentationml/2006/ole">
            <p:oleObj spid="_x0000_s1029" name="Equation" r:id="rId4" imgW="304560" imgH="39348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en-US" dirty="0" smtClean="0"/>
              <a:t> </a:t>
            </a:r>
            <a:r>
              <a:rPr lang="en-US" dirty="0" smtClean="0"/>
              <a:t>  </a:t>
            </a:r>
            <a:endParaRPr lang="en-US" dirty="0"/>
          </a:p>
        </p:txBody>
      </p:sp>
      <p:graphicFrame>
        <p:nvGraphicFramePr>
          <p:cNvPr id="2053" name="Object 5"/>
          <p:cNvGraphicFramePr>
            <a:graphicFrameLocks noChangeAspect="1"/>
          </p:cNvGraphicFramePr>
          <p:nvPr/>
        </p:nvGraphicFramePr>
        <p:xfrm>
          <a:off x="990599" y="1600200"/>
          <a:ext cx="1032387" cy="1066800"/>
        </p:xfrm>
        <a:graphic>
          <a:graphicData uri="http://schemas.openxmlformats.org/presentationml/2006/ole">
            <p:oleObj spid="_x0000_s2053" name="Equation" r:id="rId3" imgW="380880" imgH="39348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Guided 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en-US" sz="3200" dirty="0" smtClean="0"/>
              <a:t> </a:t>
            </a:r>
            <a:r>
              <a:rPr lang="en-US" dirty="0" smtClean="0"/>
              <a:t> 1. 56 ÷ 8</a:t>
            </a:r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r>
              <a:rPr lang="en-US" dirty="0" smtClean="0"/>
              <a:t>2. 24 ÷(-3)</a:t>
            </a:r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r>
              <a:rPr lang="en-US" dirty="0" smtClean="0"/>
              <a:t>3. 16 ÷ 8</a:t>
            </a:r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r>
              <a:rPr lang="en-US" dirty="0" smtClean="0"/>
              <a:t>4. -27 ÷ (-3)</a:t>
            </a:r>
            <a:endParaRPr lang="en-US" dirty="0" smtClean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985</TotalTime>
  <Words>165</Words>
  <Application>Microsoft Office PowerPoint</Application>
  <PresentationFormat>On-screen Show (4:3)</PresentationFormat>
  <Paragraphs>55</Paragraphs>
  <Slides>11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Equity</vt:lpstr>
      <vt:lpstr>MathType 6.0 Equation</vt:lpstr>
      <vt:lpstr>Chapter 2</vt:lpstr>
      <vt:lpstr>Objectives</vt:lpstr>
      <vt:lpstr>Vocabulary</vt:lpstr>
      <vt:lpstr>Example 1</vt:lpstr>
      <vt:lpstr>Rules for Division</vt:lpstr>
      <vt:lpstr>Example 2</vt:lpstr>
      <vt:lpstr>Example 3</vt:lpstr>
      <vt:lpstr>Example 4</vt:lpstr>
      <vt:lpstr>Guided Practice</vt:lpstr>
      <vt:lpstr>Guided Practice</vt:lpstr>
      <vt:lpstr>Homework</vt:lpstr>
    </vt:vector>
  </TitlesOfParts>
  <Company>Randolph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rplucker</dc:creator>
  <cp:lastModifiedBy>rplucker</cp:lastModifiedBy>
  <cp:revision>108</cp:revision>
  <dcterms:created xsi:type="dcterms:W3CDTF">2011-08-10T17:46:41Z</dcterms:created>
  <dcterms:modified xsi:type="dcterms:W3CDTF">2011-09-09T20:14:02Z</dcterms:modified>
</cp:coreProperties>
</file>